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72" r:id="rId2"/>
    <p:sldId id="257" r:id="rId3"/>
    <p:sldId id="258" r:id="rId4"/>
    <p:sldId id="259" r:id="rId5"/>
    <p:sldId id="260" r:id="rId6"/>
    <p:sldId id="261" r:id="rId7"/>
    <p:sldId id="262" r:id="rId8"/>
    <p:sldId id="270" r:id="rId9"/>
    <p:sldId id="271" r:id="rId10"/>
    <p:sldId id="263" r:id="rId11"/>
    <p:sldId id="264" r:id="rId12"/>
    <p:sldId id="265" r:id="rId13"/>
    <p:sldId id="266" r:id="rId14"/>
    <p:sldId id="268" r:id="rId15"/>
    <p:sldId id="273" r:id="rId16"/>
    <p:sldId id="274" r:id="rId17"/>
    <p:sldId id="275" r:id="rId18"/>
    <p:sldId id="267"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2158680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241849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3384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2738259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1389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1681650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2191134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710873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295613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29EAA-46D2-4730-8114-DB1D09A5D685}"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129838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829EAA-46D2-4730-8114-DB1D09A5D685}" type="datetimeFigureOut">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79452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829EAA-46D2-4730-8114-DB1D09A5D685}" type="datetimeFigureOut">
              <a:rPr lang="en-IN" smtClean="0"/>
              <a:t>27-05-2023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38982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829EAA-46D2-4730-8114-DB1D09A5D685}" type="datetimeFigureOut">
              <a:rPr lang="en-IN" smtClean="0"/>
              <a:t>27-05-2023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377141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29EAA-46D2-4730-8114-DB1D09A5D685}" type="datetimeFigureOut">
              <a:rPr lang="en-IN" smtClean="0"/>
              <a:t>27-05-2023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2614715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29EAA-46D2-4730-8114-DB1D09A5D685}" type="datetimeFigureOut">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163942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829EAA-46D2-4730-8114-DB1D09A5D685}" type="datetimeFigureOut">
              <a:rPr lang="en-IN" smtClean="0"/>
              <a:t>27-05-2023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C50A2-F6F2-4F57-A5C7-D79A45A2B4B9}" type="slidenum">
              <a:rPr lang="en-IN" smtClean="0"/>
              <a:t>‹#›</a:t>
            </a:fld>
            <a:endParaRPr lang="en-IN"/>
          </a:p>
        </p:txBody>
      </p:sp>
    </p:spTree>
    <p:extLst>
      <p:ext uri="{BB962C8B-B14F-4D97-AF65-F5344CB8AC3E}">
        <p14:creationId xmlns:p14="http://schemas.microsoft.com/office/powerpoint/2010/main" val="4127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829EAA-46D2-4730-8114-DB1D09A5D685}" type="datetimeFigureOut">
              <a:rPr lang="en-IN" smtClean="0"/>
              <a:t>27-05-2023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10C50A2-F6F2-4F57-A5C7-D79A45A2B4B9}" type="slidenum">
              <a:rPr lang="en-IN" smtClean="0"/>
              <a:t>‹#›</a:t>
            </a:fld>
            <a:endParaRPr lang="en-IN"/>
          </a:p>
        </p:txBody>
      </p:sp>
    </p:spTree>
    <p:extLst>
      <p:ext uri="{BB962C8B-B14F-4D97-AF65-F5344CB8AC3E}">
        <p14:creationId xmlns:p14="http://schemas.microsoft.com/office/powerpoint/2010/main" val="51951669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hotscripts.com/category/php/" TargetMode="External"/><Relationship Id="rId2" Type="http://schemas.openxmlformats.org/officeDocument/2006/relationships/hyperlink" Target="http://en.wikipedia.org/wiki/PHP" TargetMode="External"/><Relationship Id="rId1" Type="http://schemas.openxmlformats.org/officeDocument/2006/relationships/slideLayout" Target="../slideLayouts/slideLayout7.xml"/><Relationship Id="rId5" Type="http://schemas.openxmlformats.org/officeDocument/2006/relationships/hyperlink" Target="http://www.w3schools.com/" TargetMode="External"/><Relationship Id="rId4" Type="http://schemas.openxmlformats.org/officeDocument/2006/relationships/hyperlink" Target="http://www.mysql.com/click.php?e=3505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6FFD6888-48E2-B45D-77AF-37102FD55C2B}"/>
              </a:ext>
            </a:extLst>
          </p:cNvPr>
          <p:cNvSpPr>
            <a:spLocks noChangeArrowheads="1"/>
          </p:cNvSpPr>
          <p:nvPr/>
        </p:nvSpPr>
        <p:spPr bwMode="auto">
          <a:xfrm>
            <a:off x="3059906" y="863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0D9028A0-0D8A-35A0-0160-93864831C41A}"/>
              </a:ext>
            </a:extLst>
          </p:cNvPr>
          <p:cNvGraphicFramePr>
            <a:graphicFrameLocks/>
          </p:cNvGraphicFramePr>
          <p:nvPr>
            <p:extLst>
              <p:ext uri="{D42A27DB-BD31-4B8C-83A1-F6EECF244321}">
                <p14:modId xmlns:p14="http://schemas.microsoft.com/office/powerpoint/2010/main" val="2170282170"/>
              </p:ext>
            </p:extLst>
          </p:nvPr>
        </p:nvGraphicFramePr>
        <p:xfrm>
          <a:off x="4637315" y="139959"/>
          <a:ext cx="1382486" cy="1184988"/>
        </p:xfrm>
        <a:graphic>
          <a:graphicData uri="http://schemas.openxmlformats.org/presentationml/2006/ole">
            <mc:AlternateContent xmlns:mc="http://schemas.openxmlformats.org/markup-compatibility/2006">
              <mc:Choice xmlns:v="urn:schemas-microsoft-com:vml" Requires="v">
                <p:oleObj name="Picture" r:id="rId2" imgW="0" imgH="0" progId="StaticMetafile">
                  <p:embed/>
                </p:oleObj>
              </mc:Choice>
              <mc:Fallback>
                <p:oleObj name="Picture" r:id="rId2" imgW="0" imgH="0" progId="StaticMetafile">
                  <p:embed/>
                  <p:pic>
                    <p:nvPicPr>
                      <p:cNvPr id="24" name="Object 23">
                        <a:extLst>
                          <a:ext uri="{FF2B5EF4-FFF2-40B4-BE49-F238E27FC236}">
                            <a16:creationId xmlns:a16="http://schemas.microsoft.com/office/drawing/2014/main" id="{EACD34E3-A128-9991-C875-6F9C042BC0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315" y="139959"/>
                        <a:ext cx="1382486" cy="1184988"/>
                      </a:xfrm>
                      <a:prstGeom prst="rect">
                        <a:avLst/>
                      </a:prstGeom>
                      <a:solidFill>
                        <a:srgbClr val="FFFFFF"/>
                      </a:solidFill>
                      <a:ln>
                        <a:noFill/>
                      </a:ln>
                    </p:spPr>
                  </p:pic>
                </p:oleObj>
              </mc:Fallback>
            </mc:AlternateContent>
          </a:graphicData>
        </a:graphic>
      </p:graphicFrame>
      <p:sp>
        <p:nvSpPr>
          <p:cNvPr id="4" name="TextBox 3">
            <a:extLst>
              <a:ext uri="{FF2B5EF4-FFF2-40B4-BE49-F238E27FC236}">
                <a16:creationId xmlns:a16="http://schemas.microsoft.com/office/drawing/2014/main" id="{54C8B6CB-3E44-C747-FBEA-0C1AAA6F41A7}"/>
              </a:ext>
            </a:extLst>
          </p:cNvPr>
          <p:cNvSpPr txBox="1"/>
          <p:nvPr/>
        </p:nvSpPr>
        <p:spPr>
          <a:xfrm>
            <a:off x="1335881" y="1420694"/>
            <a:ext cx="8215312" cy="2619307"/>
          </a:xfrm>
          <a:prstGeom prst="rect">
            <a:avLst/>
          </a:prstGeom>
          <a:noFill/>
        </p:spPr>
        <p:txBody>
          <a:bodyPr wrap="square">
            <a:spAutoFit/>
          </a:bodyPr>
          <a:lstStyle/>
          <a:p>
            <a:pPr algn="ctr">
              <a:lnSpc>
                <a:spcPct val="115000"/>
              </a:lnSpc>
              <a:spcAft>
                <a:spcPts val="1000"/>
              </a:spcAf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K.L.E SOCIETY'S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CHIDANAND. B. KORE POLYTECHNIC, CHIKODI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KARNATAKA 2022-23</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DEPARTMENT OF COMPUTER SCIENCE &amp; ENGINEERING</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A Presentation On</a:t>
            </a:r>
          </a:p>
          <a:p>
            <a:pPr algn="ctr">
              <a:lnSpc>
                <a:spcPct val="115000"/>
              </a:lnSpc>
              <a:spcAft>
                <a:spcPts val="1000"/>
              </a:spcAf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"HOTEL MANAGEMENT SYSTEM"</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2B4E53E-E56F-C8B1-CCBC-65D076A00A55}"/>
              </a:ext>
            </a:extLst>
          </p:cNvPr>
          <p:cNvSpPr txBox="1"/>
          <p:nvPr/>
        </p:nvSpPr>
        <p:spPr>
          <a:xfrm>
            <a:off x="1457373" y="4564181"/>
            <a:ext cx="8215312" cy="338041"/>
          </a:xfrm>
          <a:prstGeom prst="rect">
            <a:avLst/>
          </a:prstGeom>
          <a:noFill/>
        </p:spPr>
        <p:txBody>
          <a:bodyPr wrap="square">
            <a:spAutoFit/>
          </a:bodyPr>
          <a:lstStyle/>
          <a:p>
            <a:pPr algn="ctr">
              <a:lnSpc>
                <a:spcPct val="107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Submitted By:-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E9B5B66-78B8-CB8C-5F74-9BBADD0B69AA}"/>
              </a:ext>
            </a:extLst>
          </p:cNvPr>
          <p:cNvSpPr txBox="1"/>
          <p:nvPr/>
        </p:nvSpPr>
        <p:spPr>
          <a:xfrm>
            <a:off x="2668020" y="5087274"/>
            <a:ext cx="8215312" cy="1586973"/>
          </a:xfrm>
          <a:prstGeom prst="rect">
            <a:avLst/>
          </a:prstGeom>
          <a:noFill/>
        </p:spPr>
        <p:txBody>
          <a:bodyPr wrap="square">
            <a:spAutoFit/>
          </a:bodyPr>
          <a:lstStyle/>
          <a:p>
            <a:pPr>
              <a:lnSpc>
                <a:spcPct val="115000"/>
              </a:lnSpc>
              <a:spcAft>
                <a:spcPts val="100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Aishwarya Patil							339CS20003</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Pranay Hiremath							339CS20017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Shruti Gurav								339CS20026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Vaidehi Deval								339CS20033</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082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8D66B8B-C7F2-B142-5DA2-ACC20069B64A}"/>
              </a:ext>
            </a:extLst>
          </p:cNvPr>
          <p:cNvSpPr>
            <a:spLocks noChangeArrowheads="1"/>
          </p:cNvSpPr>
          <p:nvPr/>
        </p:nvSpPr>
        <p:spPr bwMode="auto">
          <a:xfrm>
            <a:off x="1428570" y="363188"/>
            <a:ext cx="304602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Use-Case Diagram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F94DD196-AD6A-9350-DA91-93FA71BFB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90" y="886408"/>
            <a:ext cx="5730875" cy="558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753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456F79-E050-E7F8-B932-205EAF53B39E}"/>
              </a:ext>
            </a:extLst>
          </p:cNvPr>
          <p:cNvSpPr txBox="1"/>
          <p:nvPr/>
        </p:nvSpPr>
        <p:spPr>
          <a:xfrm>
            <a:off x="1287625" y="617766"/>
            <a:ext cx="6102220"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b="1" dirty="0">
                <a:latin typeface="Times New Roman" panose="02020603050405020304" pitchFamily="18" charset="0"/>
                <a:ea typeface="Calibri" panose="020F0502020204030204" pitchFamily="34" charset="0"/>
                <a:cs typeface="Times New Roman" panose="02020603050405020304" pitchFamily="18" charset="0"/>
              </a:rPr>
              <a:t>Methodologies Used</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4A7FBAE7-5C26-ADDE-298A-737657719811}"/>
              </a:ext>
            </a:extLst>
          </p:cNvPr>
          <p:cNvSpPr txBox="1"/>
          <p:nvPr/>
        </p:nvSpPr>
        <p:spPr>
          <a:xfrm>
            <a:off x="1287624" y="1380272"/>
            <a:ext cx="7333861" cy="4247317"/>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Methodologies Used Agile methodology is a process for managing a project that involves constant collaboration and working in iterations. Agile project management works off the basis that a project can be continuously improved upon throughout its life cycle, with changes being made quickly and responsively. Agile is one of the most popular approach to project Management due to it's flexible, adaptability to change, and high level of customer input.</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Phases of Agile model</a:t>
            </a:r>
          </a:p>
          <a:p>
            <a:pPr marL="285750" indent="-285750"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Requirement Gathering</a:t>
            </a:r>
          </a:p>
          <a:p>
            <a:pPr marL="285750" indent="-285750"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Design the requirements</a:t>
            </a:r>
          </a:p>
          <a:p>
            <a:pPr marL="285750" indent="-285750"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Construction or Iterations</a:t>
            </a:r>
          </a:p>
          <a:p>
            <a:pPr marL="285750" indent="-285750"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Testing and Quality assurance</a:t>
            </a:r>
          </a:p>
          <a:p>
            <a:pPr marL="285750" indent="-285750"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Deployment</a:t>
            </a:r>
          </a:p>
          <a:p>
            <a:pPr marL="285750" indent="-285750"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Feedback</a:t>
            </a:r>
          </a:p>
        </p:txBody>
      </p:sp>
    </p:spTree>
    <p:extLst>
      <p:ext uri="{BB962C8B-B14F-4D97-AF65-F5344CB8AC3E}">
        <p14:creationId xmlns:p14="http://schemas.microsoft.com/office/powerpoint/2010/main" val="392270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01AC60-C942-6D8D-4042-C0A23F2AE20A}"/>
              </a:ext>
            </a:extLst>
          </p:cNvPr>
          <p:cNvSpPr txBox="1"/>
          <p:nvPr/>
        </p:nvSpPr>
        <p:spPr>
          <a:xfrm>
            <a:off x="1091682" y="655089"/>
            <a:ext cx="6102220"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Implementation </a:t>
            </a:r>
            <a:r>
              <a:rPr lang="en-US" altLang="en-US" sz="2800" b="1" dirty="0">
                <a:latin typeface="Times New Roman" panose="02020603050405020304" pitchFamily="18" charset="0"/>
                <a:ea typeface="Calibri" panose="020F0502020204030204" pitchFamily="34" charset="0"/>
                <a:cs typeface="Times New Roman" panose="02020603050405020304" pitchFamily="18" charset="0"/>
              </a:rPr>
              <a:t>P</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58D40B4A-B472-432A-498B-29E841B11E8D}"/>
              </a:ext>
            </a:extLst>
          </p:cNvPr>
          <p:cNvSpPr txBox="1"/>
          <p:nvPr/>
        </p:nvSpPr>
        <p:spPr>
          <a:xfrm>
            <a:off x="1091682" y="1289570"/>
            <a:ext cx="7781730" cy="64633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Here we are us</a:t>
            </a:r>
            <a:r>
              <a:rPr lang="en-US" altLang="en-US" dirty="0">
                <a:latin typeface="Times New Roman" panose="02020603050405020304" pitchFamily="18" charset="0"/>
                <a:ea typeface="Calibri" panose="020F0502020204030204" pitchFamily="34" charset="0"/>
                <a:cs typeface="Times New Roman" panose="02020603050405020304" pitchFamily="18" charset="0"/>
              </a:rPr>
              <a:t>ing two main modules to implement our project, in that there are three sub modules in each main module they are :-</a:t>
            </a: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2B34FFCE-ECF1-F60D-C14F-290426AA212A}"/>
              </a:ext>
            </a:extLst>
          </p:cNvPr>
          <p:cNvSpPr txBox="1"/>
          <p:nvPr/>
        </p:nvSpPr>
        <p:spPr>
          <a:xfrm>
            <a:off x="1091682" y="2336777"/>
            <a:ext cx="6102220" cy="2585323"/>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Admin Module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Admin Login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View Room Booking</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dirty="0">
                <a:latin typeface="Times New Roman" panose="02020603050405020304" pitchFamily="18" charset="0"/>
                <a:ea typeface="Calibri" panose="020F0502020204030204" pitchFamily="34" charset="0"/>
                <a:cs typeface="Times New Roman" panose="02020603050405020304" pitchFamily="18" charset="0"/>
              </a:rPr>
              <a:t>Manage Room</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Times New Roman" panose="02020603050405020304" pitchFamily="18" charset="0"/>
                <a:ea typeface="Calibri" panose="020F0502020204030204" pitchFamily="34" charset="0"/>
                <a:cs typeface="Times New Roman" panose="02020603050405020304" pitchFamily="18" charset="0"/>
              </a:rPr>
              <a:t>User Module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View Room</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dirty="0">
                <a:latin typeface="Times New Roman" panose="02020603050405020304" pitchFamily="18" charset="0"/>
                <a:ea typeface="Calibri" panose="020F0502020204030204" pitchFamily="34" charset="0"/>
                <a:cs typeface="Times New Roman" panose="02020603050405020304" pitchFamily="18" charset="0"/>
              </a:rPr>
              <a:t>Check Room Available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Book Room</a:t>
            </a:r>
          </a:p>
        </p:txBody>
      </p:sp>
    </p:spTree>
    <p:extLst>
      <p:ext uri="{BB962C8B-B14F-4D97-AF65-F5344CB8AC3E}">
        <p14:creationId xmlns:p14="http://schemas.microsoft.com/office/powerpoint/2010/main" val="2524432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7810B-A8EE-A5FF-FAB9-89E6ED3DA014}"/>
              </a:ext>
            </a:extLst>
          </p:cNvPr>
          <p:cNvSpPr txBox="1"/>
          <p:nvPr/>
        </p:nvSpPr>
        <p:spPr>
          <a:xfrm>
            <a:off x="951722" y="738418"/>
            <a:ext cx="6820678" cy="1633011"/>
          </a:xfrm>
          <a:prstGeom prst="rect">
            <a:avLst/>
          </a:prstGeom>
          <a:noFill/>
        </p:spPr>
        <p:txBody>
          <a:bodyPr wrap="square">
            <a:spAutoFit/>
          </a:bodyPr>
          <a:lstStyle/>
          <a:p>
            <a:pPr algn="just">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Future Scope</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future we will implement this project to live to an to any hotel.</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We will develop the mobile application.</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384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953D3F-800D-E5DE-A802-B293DEAAB2F6}"/>
              </a:ext>
            </a:extLst>
          </p:cNvPr>
          <p:cNvSpPr txBox="1"/>
          <p:nvPr/>
        </p:nvSpPr>
        <p:spPr>
          <a:xfrm>
            <a:off x="811762" y="214178"/>
            <a:ext cx="6102220" cy="530594"/>
          </a:xfrm>
          <a:prstGeom prst="rect">
            <a:avLst/>
          </a:prstGeom>
          <a:noFill/>
        </p:spPr>
        <p:txBody>
          <a:bodyPr wrap="square">
            <a:spAutoFit/>
          </a:bodyPr>
          <a:lstStyle/>
          <a:p>
            <a:pPr algn="just">
              <a:lnSpc>
                <a:spcPct val="107000"/>
              </a:lnSpc>
              <a:spcAft>
                <a:spcPts val="8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Screen Shorts And Designed Websites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776FB69-87EC-AD86-2498-D62AC55DE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196" y="867747"/>
            <a:ext cx="6830008" cy="2453951"/>
          </a:xfrm>
          <a:prstGeom prst="rect">
            <a:avLst/>
          </a:prstGeom>
        </p:spPr>
      </p:pic>
      <p:pic>
        <p:nvPicPr>
          <p:cNvPr id="6" name="Picture 5">
            <a:extLst>
              <a:ext uri="{FF2B5EF4-FFF2-40B4-BE49-F238E27FC236}">
                <a16:creationId xmlns:a16="http://schemas.microsoft.com/office/drawing/2014/main" id="{C2F1D528-A21E-1A02-BE03-D1DB101A6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196" y="3536303"/>
            <a:ext cx="6830008" cy="2769068"/>
          </a:xfrm>
          <a:prstGeom prst="rect">
            <a:avLst/>
          </a:prstGeom>
        </p:spPr>
      </p:pic>
    </p:spTree>
    <p:extLst>
      <p:ext uri="{BB962C8B-B14F-4D97-AF65-F5344CB8AC3E}">
        <p14:creationId xmlns:p14="http://schemas.microsoft.com/office/powerpoint/2010/main" val="3134340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DCBF4-CD94-5D91-B146-71ECF9534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567" y="517525"/>
            <a:ext cx="7287210" cy="3186728"/>
          </a:xfrm>
          <a:prstGeom prst="rect">
            <a:avLst/>
          </a:prstGeom>
        </p:spPr>
      </p:pic>
      <p:pic>
        <p:nvPicPr>
          <p:cNvPr id="5" name="Picture 4">
            <a:extLst>
              <a:ext uri="{FF2B5EF4-FFF2-40B4-BE49-F238E27FC236}">
                <a16:creationId xmlns:a16="http://schemas.microsoft.com/office/drawing/2014/main" id="{EE1C82C5-998E-4736-E4D5-BEE0800B7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566" y="3158441"/>
            <a:ext cx="7287211" cy="3182034"/>
          </a:xfrm>
          <a:prstGeom prst="rect">
            <a:avLst/>
          </a:prstGeom>
        </p:spPr>
      </p:pic>
    </p:spTree>
    <p:extLst>
      <p:ext uri="{BB962C8B-B14F-4D97-AF65-F5344CB8AC3E}">
        <p14:creationId xmlns:p14="http://schemas.microsoft.com/office/powerpoint/2010/main" val="3588010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A12A9-9EC1-B8E0-BBE6-3EC886B2E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981" y="389229"/>
            <a:ext cx="7203232" cy="2512591"/>
          </a:xfrm>
          <a:prstGeom prst="rect">
            <a:avLst/>
          </a:prstGeom>
        </p:spPr>
      </p:pic>
      <p:pic>
        <p:nvPicPr>
          <p:cNvPr id="5" name="Picture 4">
            <a:extLst>
              <a:ext uri="{FF2B5EF4-FFF2-40B4-BE49-F238E27FC236}">
                <a16:creationId xmlns:a16="http://schemas.microsoft.com/office/drawing/2014/main" id="{D6A74995-8844-2F1E-0FAD-5B3506157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80" y="3428999"/>
            <a:ext cx="7203233" cy="2911475"/>
          </a:xfrm>
          <a:prstGeom prst="rect">
            <a:avLst/>
          </a:prstGeom>
        </p:spPr>
      </p:pic>
    </p:spTree>
    <p:extLst>
      <p:ext uri="{BB962C8B-B14F-4D97-AF65-F5344CB8AC3E}">
        <p14:creationId xmlns:p14="http://schemas.microsoft.com/office/powerpoint/2010/main" val="3655704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9160A-4CF1-6853-8EF0-923201863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640" y="520700"/>
            <a:ext cx="7473821" cy="2371790"/>
          </a:xfrm>
          <a:prstGeom prst="rect">
            <a:avLst/>
          </a:prstGeom>
        </p:spPr>
      </p:pic>
      <p:pic>
        <p:nvPicPr>
          <p:cNvPr id="5" name="Picture 4">
            <a:extLst>
              <a:ext uri="{FF2B5EF4-FFF2-40B4-BE49-F238E27FC236}">
                <a16:creationId xmlns:a16="http://schemas.microsoft.com/office/drawing/2014/main" id="{49F70677-4280-7115-F3B8-37F509540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40" y="3978208"/>
            <a:ext cx="7473821" cy="2371791"/>
          </a:xfrm>
          <a:prstGeom prst="rect">
            <a:avLst/>
          </a:prstGeom>
        </p:spPr>
      </p:pic>
    </p:spTree>
    <p:extLst>
      <p:ext uri="{BB962C8B-B14F-4D97-AF65-F5344CB8AC3E}">
        <p14:creationId xmlns:p14="http://schemas.microsoft.com/office/powerpoint/2010/main" val="291716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DF00A6-ABAD-4E68-7E1E-097996060759}"/>
              </a:ext>
            </a:extLst>
          </p:cNvPr>
          <p:cNvSpPr txBox="1"/>
          <p:nvPr/>
        </p:nvSpPr>
        <p:spPr>
          <a:xfrm>
            <a:off x="1203649" y="791930"/>
            <a:ext cx="7025952" cy="2123145"/>
          </a:xfrm>
          <a:prstGeom prst="rect">
            <a:avLst/>
          </a:prstGeom>
          <a:noFill/>
        </p:spPr>
        <p:txBody>
          <a:bodyPr wrap="square">
            <a:spAutoFit/>
          </a:bodyPr>
          <a:lstStyle/>
          <a:p>
            <a:pPr algn="just">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per the synopsis we will implement “Hotel Management System” with all the modules like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module in this view room, check room availability and book room. In admin module admin login, view room booking, manage rooms etc. All modules name we will implement our project error free and user friendly.</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843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50CD6-3175-E47F-3A67-449327BE66A2}"/>
              </a:ext>
            </a:extLst>
          </p:cNvPr>
          <p:cNvSpPr txBox="1"/>
          <p:nvPr/>
        </p:nvSpPr>
        <p:spPr>
          <a:xfrm>
            <a:off x="1147665" y="484443"/>
            <a:ext cx="8294914" cy="5954964"/>
          </a:xfrm>
          <a:prstGeom prst="rect">
            <a:avLst/>
          </a:prstGeom>
          <a:noFill/>
        </p:spPr>
        <p:txBody>
          <a:bodyPr wrap="square">
            <a:spAutoFit/>
          </a:bodyPr>
          <a:lstStyle/>
          <a:p>
            <a:pPr algn="just">
              <a:lnSpc>
                <a:spcPct val="107000"/>
              </a:lnSpc>
              <a:spcAft>
                <a:spcPts val="8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BIBLIOGRAPHY</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Books:-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[1] “Web Programming”, by ‘Chris Bates’ Wiley Dream tech India, 2</a:t>
            </a:r>
            <a:r>
              <a:rPr lang="en-US" b="1" baseline="30000" dirty="0">
                <a:effectLst/>
                <a:latin typeface="Times New Roman" panose="02020603050405020304" pitchFamily="18" charset="0"/>
                <a:ea typeface="Calibri" panose="020F0502020204030204" pitchFamily="34" charset="0"/>
                <a:cs typeface="Times New Roman" panose="02020603050405020304" pitchFamily="18" charset="0"/>
              </a:rPr>
              <a:t>nd</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Edition.</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[2] “Software Engineering”, Ian Somerville, Sixth Edition, Pearson Education Ltd.</a:t>
            </a:r>
          </a:p>
          <a:p>
            <a:pPr algn="just">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[3] “HTML Complete References” Easy steps to develop web pages.</a:t>
            </a:r>
          </a:p>
          <a:p>
            <a:pPr algn="just">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[4] “PHP Complete Reference”</a:t>
            </a:r>
          </a:p>
          <a:p>
            <a:pPr algn="just">
              <a:lnSpc>
                <a:spcPct val="107000"/>
              </a:lnSpc>
              <a:spcAft>
                <a:spcPts val="800"/>
              </a:spcAft>
            </a:pPr>
            <a:r>
              <a:rPr lang="en-IN"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Websites:-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[1] </a:t>
            </a:r>
            <a:r>
              <a:rPr lang="en-IN"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http://en.wikipedia.o</a:t>
            </a:r>
            <a:r>
              <a:rPr lang="en-IN" u="sng" spc="-65"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r</a:t>
            </a:r>
            <a:r>
              <a:rPr lang="en-IN"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g/wiki/</a:t>
            </a:r>
            <a:r>
              <a:rPr lang="en-IN"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PHP</a:t>
            </a:r>
            <a:r>
              <a:rPr lang="en-IN"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for PHP.</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spcAft>
                <a:spcPts val="800"/>
              </a:spcAft>
            </a:pPr>
            <a:r>
              <a:rPr lang="en-IN" spc="-3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u="sng" spc="-3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http://ww</a:t>
            </a:r>
            <a:r>
              <a:rPr lang="en-IN" u="sng" spc="-115"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w</a:t>
            </a:r>
            <a:r>
              <a:rPr lang="en-IN" u="sng" spc="-3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.hotscripts.com/category</a:t>
            </a:r>
            <a:r>
              <a:rPr lang="en-IN" u="sng" spc="-25"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a:t>
            </a:r>
            <a:r>
              <a:rPr lang="en-IN" b="1" u="sng" spc="-35"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ph</a:t>
            </a:r>
            <a:r>
              <a:rPr lang="en-IN" b="1" u="sng" spc="-3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p</a:t>
            </a:r>
            <a:r>
              <a:rPr lang="en-IN"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a:t>
            </a:r>
            <a:r>
              <a:rPr lang="en-IN"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PHP.</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spcAft>
                <a:spcPts val="800"/>
              </a:spcAft>
            </a:pPr>
            <a:r>
              <a:rPr lang="en-IN" spc="-25" dirty="0">
                <a:effectLst/>
                <a:latin typeface="Times New Roman" panose="02020603050405020304" pitchFamily="18" charset="0"/>
                <a:ea typeface="Calibri" panose="020F0502020204030204" pitchFamily="34" charset="0"/>
                <a:cs typeface="Times New Roman" panose="02020603050405020304" pitchFamily="18" charset="0"/>
              </a:rPr>
              <a:t>[3] </a:t>
            </a:r>
            <a:r>
              <a:rPr lang="en-IN" u="sng" spc="-25"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http://ww</a:t>
            </a:r>
            <a:r>
              <a:rPr lang="en-IN" u="sng" spc="-115"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w</a:t>
            </a:r>
            <a:r>
              <a:rPr lang="en-IN" u="sng" spc="-15"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a:t>
            </a:r>
            <a:r>
              <a:rPr lang="en-IN" b="1" u="sng" spc="-25"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mysq</a:t>
            </a:r>
            <a:r>
              <a:rPr lang="en-IN" b="1" u="sng" spc="-3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l</a:t>
            </a:r>
            <a:r>
              <a:rPr lang="en-IN" u="sng" spc="-25"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.com/click.php?e=35050</a:t>
            </a:r>
            <a:r>
              <a:rPr lang="en-IN"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MYSQL.</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[4] </a:t>
            </a:r>
            <a:r>
              <a:rPr lang="en-IN"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http://www.w3schools.com</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for information on HTML.</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711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DDC638-91B3-54D0-0129-F77194282570}"/>
              </a:ext>
            </a:extLst>
          </p:cNvPr>
          <p:cNvSpPr txBox="1"/>
          <p:nvPr/>
        </p:nvSpPr>
        <p:spPr>
          <a:xfrm>
            <a:off x="1231641" y="632393"/>
            <a:ext cx="6102220" cy="530594"/>
          </a:xfrm>
          <a:prstGeom prst="rect">
            <a:avLst/>
          </a:prstGeom>
          <a:noFill/>
        </p:spPr>
        <p:txBody>
          <a:bodyPr wrap="square">
            <a:spAutoFit/>
          </a:bodyPr>
          <a:lstStyle/>
          <a:p>
            <a:pPr algn="just">
              <a:lnSpc>
                <a:spcPct val="107000"/>
              </a:lnSpc>
              <a:spcAft>
                <a:spcPts val="800"/>
              </a:spcAft>
            </a:pPr>
            <a:r>
              <a:rPr lang="en-IN" sz="2800" b="1" dirty="0">
                <a:latin typeface="Times New Roman" panose="02020603050405020304" pitchFamily="18" charset="0"/>
                <a:ea typeface="Calibri" panose="020F0502020204030204" pitchFamily="34" charset="0"/>
                <a:cs typeface="Times New Roman" panose="02020603050405020304" pitchFamily="18" charset="0"/>
              </a:rPr>
              <a:t>Introduction</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B19A1A9-0A57-B0B6-E128-9C436DF677ED}"/>
              </a:ext>
            </a:extLst>
          </p:cNvPr>
          <p:cNvSpPr txBox="1"/>
          <p:nvPr/>
        </p:nvSpPr>
        <p:spPr>
          <a:xfrm>
            <a:off x="1231641" y="1162987"/>
            <a:ext cx="7567863" cy="2951064"/>
          </a:xfrm>
          <a:prstGeom prst="rect">
            <a:avLst/>
          </a:prstGeom>
          <a:noFill/>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HOTEL MANAGEMENT SYSTEM  is a hotel reservation site </a:t>
            </a:r>
            <a:r>
              <a:rPr lang="en-IN" sz="1800">
                <a:effectLst/>
                <a:latin typeface="Times New Roman" panose="02020603050405020304" pitchFamily="18" charset="0"/>
                <a:ea typeface="Calibri" panose="020F0502020204030204" pitchFamily="34" charset="0"/>
                <a:cs typeface="Times New Roman" panose="02020603050405020304" pitchFamily="18" charset="0"/>
              </a:rPr>
              <a:t>script where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will be able to search room availability with an online booking reservation system. Site user can also browse hotel, view room inventory, check availability, and book reservation in real-time. </a:t>
            </a:r>
            <a:r>
              <a:rPr lang="en-IN" dirty="0">
                <a:latin typeface="Times New Roman" panose="02020603050405020304" pitchFamily="18" charset="0"/>
                <a:ea typeface="Calibri" panose="020F0502020204030204" pitchFamily="34" charset="0"/>
                <a:cs typeface="Times New Roman" panose="02020603050405020304" pitchFamily="18" charset="0"/>
              </a:rPr>
              <a:t>Site user enter check in date and check out date then search for availability and rate. After choosing the right room in the wanted hotel all booking and reservation process is done through online.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0066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1508B0-AB15-FAE3-136D-D3E62AE9B70C}"/>
              </a:ext>
            </a:extLst>
          </p:cNvPr>
          <p:cNvSpPr txBox="1"/>
          <p:nvPr/>
        </p:nvSpPr>
        <p:spPr>
          <a:xfrm>
            <a:off x="1380931" y="927659"/>
            <a:ext cx="7772399" cy="3930178"/>
          </a:xfrm>
          <a:prstGeom prst="rect">
            <a:avLst/>
          </a:prstGeom>
          <a:noFill/>
        </p:spPr>
        <p:txBody>
          <a:bodyPr wrap="square">
            <a:spAutoFit/>
          </a:bodyPr>
          <a:lstStyle/>
          <a:p>
            <a:pPr algn="just">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purpose of this project “Hotel Management System” involves maintaining various operations like user can check the room availability and also book the room online and hotel admin can login to this system and view the room booking list and cancellation of the room, cash billing and room service. We are going to develop this project using this modules like user module in this view room, check room availability and book room. In admin module admin login, view room booking, manage rooms etc.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implement this project we will use full stack languages like HTML, CSS, JavaScript, Bootstrap, PHP, MySQL database etc.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4492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299788-2445-71DD-FAD8-5BE796C9BC91}"/>
              </a:ext>
            </a:extLst>
          </p:cNvPr>
          <p:cNvSpPr txBox="1"/>
          <p:nvPr/>
        </p:nvSpPr>
        <p:spPr>
          <a:xfrm>
            <a:off x="1268963" y="177565"/>
            <a:ext cx="8901404" cy="6492675"/>
          </a:xfrm>
          <a:prstGeom prst="rect">
            <a:avLst/>
          </a:prstGeom>
          <a:noFill/>
        </p:spPr>
        <p:txBody>
          <a:bodyPr wrap="square">
            <a:spAutoFit/>
          </a:bodyPr>
          <a:lstStyle/>
          <a:p>
            <a:pPr algn="just">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Literature survey</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Existing System :-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As per the my market survey there is no such type of system are available. In some hotel online room booking facilities are not available. And in some hotel online room booking facilities are available. So for the user we are going to develop this project by this user can book the room by call and visit the room. By this user can save the time.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Proposed System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We are going to develop the hotel management system.</a:t>
            </a:r>
            <a:r>
              <a:rPr lang="en-IN" dirty="0">
                <a:effectLst/>
                <a:latin typeface="Times New Roman" panose="02020603050405020304" pitchFamily="18" charset="0"/>
                <a:ea typeface="Calibri" panose="020F0502020204030204" pitchFamily="34" charset="0"/>
                <a:cs typeface="Times New Roman" panose="02020603050405020304" pitchFamily="18" charset="0"/>
              </a:rPr>
              <a:t> The purpose of this project “Hotel Management System” involves maintaining various operations like user can check the room availability and also book the room online and hotel admin can login to this system and view the room booking list and cancellation of the room, cash billing and room service. We are going to develop this project using this modules like user module in this view room, check room availability and book room. In admin module admin login, view room booking, manage rooms etc.</a:t>
            </a:r>
            <a:r>
              <a:rPr lang="en-US" dirty="0">
                <a:effectLst/>
                <a:latin typeface="Times New Roman" panose="02020603050405020304" pitchFamily="18" charset="0"/>
                <a:ea typeface="Calibri" panose="020F0502020204030204" pitchFamily="34" charset="0"/>
                <a:cs typeface="Times New Roman" panose="02020603050405020304" pitchFamily="18" charset="0"/>
              </a:rPr>
              <a:t> To implement this project we will use full stack languages like HTML, CSS, JavaScript, Bootstrap, PHP, MySQL database etc.</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111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0540F-E5AC-7B88-600D-E6420100045F}"/>
              </a:ext>
            </a:extLst>
          </p:cNvPr>
          <p:cNvSpPr txBox="1"/>
          <p:nvPr/>
        </p:nvSpPr>
        <p:spPr>
          <a:xfrm>
            <a:off x="1240971" y="876057"/>
            <a:ext cx="4739952" cy="5105885"/>
          </a:xfrm>
          <a:prstGeom prst="rect">
            <a:avLst/>
          </a:prstGeom>
          <a:noFill/>
        </p:spPr>
        <p:txBody>
          <a:bodyPr wrap="square">
            <a:spAutoFit/>
          </a:bodyPr>
          <a:lstStyle/>
          <a:p>
            <a:pPr algn="just">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Requirements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Requirements for developing:-</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Average I3 processor.</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Average 4GB RAM.</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Average 512GB hard disk.</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Hardware requirement for deployment:-</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average I3 processor.</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Average 2GB RAM.</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Average 256GB storage.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Software requirement for development:-</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OS (Window’s , MAC , Linux).</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XAMP Server.</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VS Code.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Chrome.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2D13A97-8CBB-6149-570E-4A7F8F7471A3}"/>
              </a:ext>
            </a:extLst>
          </p:cNvPr>
          <p:cNvSpPr txBox="1"/>
          <p:nvPr/>
        </p:nvSpPr>
        <p:spPr>
          <a:xfrm>
            <a:off x="5980923" y="1406689"/>
            <a:ext cx="4842587" cy="2822311"/>
          </a:xfrm>
          <a:prstGeom prst="rect">
            <a:avLst/>
          </a:prstGeom>
          <a:noFill/>
        </p:spPr>
        <p:txBody>
          <a:bodyPr wrap="square">
            <a:spAutoFit/>
          </a:bodyPr>
          <a:lstStyle/>
          <a:p>
            <a:pPr algn="just">
              <a:lnSpc>
                <a:spcPct val="107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Software requirement for deployment:-</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OS.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Chrome.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Language used or technology:-</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Content language (client side language) </a:t>
            </a:r>
          </a:p>
          <a:p>
            <a:pPr lvl="0" algn="just">
              <a:lnSpc>
                <a:spcPct val="107000"/>
              </a:lnSpc>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 HTML, CSS, bootstrap, JS).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Backend (server side language) (PHP).</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Database (MySQL).</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2055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2EE4CE-DD51-88DD-F020-977FA1600366}"/>
              </a:ext>
            </a:extLst>
          </p:cNvPr>
          <p:cNvSpPr txBox="1"/>
          <p:nvPr/>
        </p:nvSpPr>
        <p:spPr>
          <a:xfrm>
            <a:off x="1222310" y="632202"/>
            <a:ext cx="6102220" cy="2123145"/>
          </a:xfrm>
          <a:prstGeom prst="rect">
            <a:avLst/>
          </a:prstGeom>
          <a:noFill/>
        </p:spPr>
        <p:txBody>
          <a:bodyPr wrap="square">
            <a:spAutoFit/>
          </a:bodyPr>
          <a:lstStyle/>
          <a:p>
            <a:pPr algn="just">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Advantages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buFont typeface="Symbol" panose="05050102010706020507" pitchFamily="18" charset="2"/>
              <a:buChar char=""/>
            </a:pP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 can book the room from any location.</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buFont typeface="Symbol" panose="05050102010706020507" pitchFamily="18" charset="2"/>
              <a:buChar char=""/>
            </a:pP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Reduce the time.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buFont typeface="Symbol" panose="05050102010706020507" pitchFamily="18" charset="2"/>
              <a:buChar char=""/>
            </a:pP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Reduce manual work.</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buFont typeface="Symbol" panose="05050102010706020507" pitchFamily="18" charset="2"/>
              <a:buChar char=""/>
            </a:pP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Can connect with the user easily.</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Font typeface="Symbol" panose="05050102010706020507" pitchFamily="18" charset="2"/>
              <a:buChar char=""/>
            </a:pP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Increase your online visibility.</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1500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79F46E-0A56-9464-76AF-F5D49E9E928E}"/>
              </a:ext>
            </a:extLst>
          </p:cNvPr>
          <p:cNvSpPr txBox="1"/>
          <p:nvPr/>
        </p:nvSpPr>
        <p:spPr>
          <a:xfrm>
            <a:off x="1129004" y="253872"/>
            <a:ext cx="6102220"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b="1" dirty="0">
                <a:latin typeface="Times New Roman" panose="02020603050405020304" pitchFamily="18" charset="0"/>
                <a:ea typeface="Calibri" panose="020F0502020204030204" pitchFamily="34" charset="0"/>
                <a:cs typeface="Times New Roman" panose="02020603050405020304" pitchFamily="18" charset="0"/>
              </a:rPr>
              <a:t>Data Flow</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Diagram Level-0</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D00BB276-3E4A-742A-70F1-8FBCA0F2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234" y="777092"/>
            <a:ext cx="6398897" cy="5679692"/>
          </a:xfrm>
          <a:prstGeom prst="rect">
            <a:avLst/>
          </a:prstGeom>
        </p:spPr>
      </p:pic>
    </p:spTree>
    <p:extLst>
      <p:ext uri="{BB962C8B-B14F-4D97-AF65-F5344CB8AC3E}">
        <p14:creationId xmlns:p14="http://schemas.microsoft.com/office/powerpoint/2010/main" val="229201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B811DA-1E34-2755-A8F5-4A5486B677DA}"/>
              </a:ext>
            </a:extLst>
          </p:cNvPr>
          <p:cNvSpPr txBox="1"/>
          <p:nvPr/>
        </p:nvSpPr>
        <p:spPr>
          <a:xfrm>
            <a:off x="1119673" y="300525"/>
            <a:ext cx="6102220"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b="1" dirty="0">
                <a:latin typeface="Times New Roman" panose="02020603050405020304" pitchFamily="18" charset="0"/>
                <a:ea typeface="Calibri" panose="020F0502020204030204" pitchFamily="34" charset="0"/>
                <a:cs typeface="Times New Roman" panose="02020603050405020304" pitchFamily="18" charset="0"/>
              </a:rPr>
              <a:t>Data Flow</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Diagram Level-1</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52363456-9A81-842F-E9A4-315964FDC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726" y="823745"/>
            <a:ext cx="6596743" cy="5868955"/>
          </a:xfrm>
          <a:prstGeom prst="rect">
            <a:avLst/>
          </a:prstGeom>
        </p:spPr>
      </p:pic>
    </p:spTree>
    <p:extLst>
      <p:ext uri="{BB962C8B-B14F-4D97-AF65-F5344CB8AC3E}">
        <p14:creationId xmlns:p14="http://schemas.microsoft.com/office/powerpoint/2010/main" val="3247035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72C64D-BC34-D5CC-42E4-39EC56E902FE}"/>
              </a:ext>
            </a:extLst>
          </p:cNvPr>
          <p:cNvSpPr txBox="1"/>
          <p:nvPr/>
        </p:nvSpPr>
        <p:spPr>
          <a:xfrm>
            <a:off x="839755" y="132575"/>
            <a:ext cx="6102220"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b="1" dirty="0">
                <a:latin typeface="Times New Roman" panose="02020603050405020304" pitchFamily="18" charset="0"/>
                <a:ea typeface="Calibri" panose="020F0502020204030204" pitchFamily="34" charset="0"/>
                <a:cs typeface="Times New Roman" panose="02020603050405020304" pitchFamily="18" charset="0"/>
              </a:rPr>
              <a:t>Data Flow</a:t>
            </a: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Diagram Level-1</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B5997DC-57FD-A537-79AC-47DBCC9D6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576" y="755780"/>
            <a:ext cx="7324530" cy="5761555"/>
          </a:xfrm>
          <a:prstGeom prst="rect">
            <a:avLst/>
          </a:prstGeom>
        </p:spPr>
      </p:pic>
    </p:spTree>
    <p:extLst>
      <p:ext uri="{BB962C8B-B14F-4D97-AF65-F5344CB8AC3E}">
        <p14:creationId xmlns:p14="http://schemas.microsoft.com/office/powerpoint/2010/main" val="2379229976"/>
      </p:ext>
    </p:extLst>
  </p:cSld>
  <p:clrMapOvr>
    <a:masterClrMapping/>
  </p:clrMapOvr>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355</TotalTime>
  <Words>994</Words>
  <Application>Microsoft Office PowerPoint</Application>
  <PresentationFormat>Widescreen</PresentationFormat>
  <Paragraphs>92</Paragraphs>
  <Slides>19</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8" baseType="lpstr">
      <vt:lpstr>Arial</vt:lpstr>
      <vt:lpstr>Calibri</vt:lpstr>
      <vt:lpstr>Symbol</vt:lpstr>
      <vt:lpstr>Times New Roman</vt:lpstr>
      <vt:lpstr>Trebuchet MS</vt:lpstr>
      <vt:lpstr>Wingdings</vt:lpstr>
      <vt:lpstr>Wingdings 3</vt:lpstr>
      <vt:lpstr>Facet</vt:lpstr>
      <vt:lpstr>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 Patil</dc:creator>
  <cp:lastModifiedBy>Aishwarya Patil</cp:lastModifiedBy>
  <cp:revision>8</cp:revision>
  <dcterms:created xsi:type="dcterms:W3CDTF">2023-05-26T14:31:14Z</dcterms:created>
  <dcterms:modified xsi:type="dcterms:W3CDTF">2023-05-27T06:05:47Z</dcterms:modified>
</cp:coreProperties>
</file>